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8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6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9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8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86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36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9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98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0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30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40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A5291-5911-4D2C-BB06-1054883B3C2F}" type="datetimeFigureOut">
              <a:rPr lang="ru-RU" smtClean="0"/>
              <a:t>02.11.2019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ACEE-7F7C-4E4E-89A2-6B50CD0F1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05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8. Промышленные установки каталитического риформинга. Установки со стационарным слоем катализатора, С движущимся слоем катализатора, реакторы и дополнительное оборудование каталитичсекого риформинга.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8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8135"/>
            <a:ext cx="10515600" cy="58088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•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сепарации продуктов реакции; вначале в холодном сепараторе низ-¬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давления Е-3 (давление в реакторе низкое - 0,4-0,5 МПа, и при та-¬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 давлении отделить чистый ВСГ нельзя), а затем (после сжатия ком-¬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прессором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К-2 и охлаждения) - в холодном сепараторе высокого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Е-4 отделяется ВСГ, а жидкие фазы из двух сепараторов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стабилизацию;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блок стабилизации бензина по обычной схеме.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Преимущества установок с движущимся слоем катализатора: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низкое давление в реакторе (0,35 - 0,50 МПа);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повышенная объемная скорость подачи сырья (2,0 - 2,2 ч-1);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низкая кратность циркуляции водородсодержащего газа (1-2 моль/моль);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выход стабильного высокооктанового бензина на 3 % больше, чем в про-¬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цессе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стационарным слоем катализатора;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высокое октановое число готового бензина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103).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37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6650" y="475012"/>
            <a:ext cx="17401022" cy="847101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31" y="4763"/>
            <a:ext cx="10402785" cy="57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66" y="6030289"/>
            <a:ext cx="11044050" cy="35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78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Какие промышленные </a:t>
            </a:r>
            <a:r>
              <a:rPr lang="ru-RU" dirty="0"/>
              <a:t>установки каталитического </a:t>
            </a:r>
            <a:r>
              <a:rPr lang="ru-RU" dirty="0" err="1" smtClean="0"/>
              <a:t>риформинга</a:t>
            </a:r>
            <a:r>
              <a:rPr lang="ru-RU" dirty="0" smtClean="0"/>
              <a:t> вы знаете.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Опишите установки </a:t>
            </a:r>
            <a:r>
              <a:rPr lang="ru-RU" dirty="0"/>
              <a:t>со стационарным слоем </a:t>
            </a:r>
            <a:r>
              <a:rPr lang="ru-RU" dirty="0" smtClean="0"/>
              <a:t>катализатора</a:t>
            </a:r>
            <a:r>
              <a:rPr lang="ru-RU" dirty="0"/>
              <a:t> </a:t>
            </a:r>
            <a:r>
              <a:rPr lang="ru-RU" dirty="0" smtClean="0"/>
              <a:t>и с </a:t>
            </a:r>
            <a:r>
              <a:rPr lang="ru-RU" dirty="0"/>
              <a:t>движущимся слоем катализатора, реакторы и дополнительное оборудование </a:t>
            </a:r>
            <a:r>
              <a:rPr lang="ru-RU" dirty="0" err="1"/>
              <a:t>каталитичсекого</a:t>
            </a:r>
            <a:r>
              <a:rPr lang="ru-RU" dirty="0"/>
              <a:t> </a:t>
            </a:r>
            <a:r>
              <a:rPr lang="ru-RU" dirty="0" err="1"/>
              <a:t>риформинга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636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41849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Ознакомление </a:t>
            </a:r>
            <a:r>
              <a:rPr lang="ru-RU" dirty="0"/>
              <a:t>с </a:t>
            </a:r>
            <a:r>
              <a:rPr lang="ru-RU" dirty="0" smtClean="0"/>
              <a:t>промышленными установками </a:t>
            </a:r>
            <a:r>
              <a:rPr lang="ru-RU" dirty="0"/>
              <a:t>каталитического </a:t>
            </a:r>
            <a:r>
              <a:rPr lang="ru-RU" dirty="0" err="1"/>
              <a:t>риформинга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43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 fontScale="77500" lnSpcReduction="20000"/>
          </a:bodyPr>
          <a:lstStyle/>
          <a:p>
            <a:pPr marL="6350" marR="635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29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Принципиальная схема процесса  показана  на рис. 1.   Она состоит из четырех блоков: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25"/>
              </a:spcBef>
              <a:buFont typeface="Arial" panose="020B0604020202020204" pitchFamily="34" charset="0"/>
              <a:buChar char="*"/>
              <a:tabLst>
                <a:tab pos="466090" algn="l"/>
              </a:tabLst>
            </a:pPr>
            <a: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блок гидроочистки бензина до содержания серы не более 1 мг/кг;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anose="020B0604020202020204" pitchFamily="34" charset="0"/>
              <a:buChar char="*"/>
              <a:tabLst>
                <a:tab pos="466090" algn="l"/>
              </a:tabLst>
            </a:pPr>
            <a: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реакторный блок, предназначенный для нагрева и конверсии сырья; на</a:t>
            </a:r>
            <a: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грев осуществляется перед каждым из трех реакторов из-за </a:t>
            </a:r>
            <a:r>
              <a:rPr lang="ru-RU" sz="2900" spc="-1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эндотермич</a:t>
            </a:r>
            <a: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b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ности</a:t>
            </a:r>
            <a:r>
              <a:rPr lang="ru-RU" sz="29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(в среднем) реакций; реакторы загружаются катализатором в со-­</a:t>
            </a:r>
            <a:br>
              <a:rPr lang="ru-RU" sz="29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отношении 1:2:4;   чтобы поддержать примерно равную конверсию по ре­-</a:t>
            </a:r>
            <a:b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акторам</a:t>
            </a:r>
            <a:r>
              <a:rPr lang="ru-RU" sz="2900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anose="020B0604020202020204" pitchFamily="34" charset="0"/>
              <a:buChar char="*"/>
              <a:tabLst>
                <a:tab pos="466090" algn="l"/>
              </a:tabLst>
            </a:pPr>
            <a: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блок сепарации парогазовой фазы от жидкой, состоящий из </a:t>
            </a:r>
            <a:r>
              <a:rPr lang="ru-RU" sz="29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регенера</a:t>
            </a:r>
            <a: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-­</a:t>
            </a:r>
            <a:b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тивного</a:t>
            </a:r>
            <a: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теплообменника, холодильника и сепаратора высокого </a:t>
            </a:r>
            <a:r>
              <a:rPr lang="ru-RU" sz="29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давле</a:t>
            </a:r>
            <a: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-­</a:t>
            </a:r>
            <a:br>
              <a:rPr lang="ru-RU" sz="29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где отделяется водородсодержащий газ (ВСГ),  а жидкая фаза </a:t>
            </a:r>
            <a:r>
              <a:rPr lang="ru-RU" sz="29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дрос</a:t>
            </a:r>
            <a: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-­</a:t>
            </a:r>
            <a:b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селируется</a:t>
            </a:r>
            <a: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поступает в сепаратор низкого давления для отделения </a:t>
            </a:r>
            <a:r>
              <a:rPr lang="ru-RU" sz="29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</a:t>
            </a:r>
            <a: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-­</a:t>
            </a:r>
            <a:br>
              <a:rPr lang="ru-RU" sz="29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1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леводородного</a:t>
            </a:r>
            <a:r>
              <a:rPr lang="ru-RU" sz="29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газа;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Arial" panose="020B0604020202020204" pitchFamily="34" charset="0"/>
              <a:buChar char="*"/>
              <a:tabLst>
                <a:tab pos="466090" algn="l"/>
              </a:tabLst>
            </a:pPr>
            <a:r>
              <a:rPr lang="ru-RU" sz="29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блок стабилизации бензина, где в колонне стабилизации получают ста-­</a:t>
            </a:r>
            <a:br>
              <a:rPr lang="ru-RU" sz="29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бильный</a:t>
            </a:r>
            <a:r>
              <a:rPr lang="ru-RU" sz="29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бензин и побочные продукты гидрокрекинга - сжиженный газ</a:t>
            </a:r>
            <a:br>
              <a:rPr lang="ru-RU" sz="29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9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углеводородный газ.</a:t>
            </a:r>
            <a:endParaRPr lang="ru-RU" sz="2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94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3496" y="403761"/>
            <a:ext cx="15264204" cy="577320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89" y="4763"/>
            <a:ext cx="9678390" cy="480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782" y="5252826"/>
            <a:ext cx="10533413" cy="9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3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 fontScale="85000" lnSpcReduction="10000"/>
          </a:bodyPr>
          <a:lstStyle/>
          <a:p>
            <a:pPr marL="8890" marR="6350" indent="173990" algn="just">
              <a:lnSpc>
                <a:spcPct val="150000"/>
              </a:lnSpc>
              <a:spcAft>
                <a:spcPts val="0"/>
              </a:spcAft>
            </a:pPr>
            <a:r>
              <a:rPr lang="ru-RU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Сырье по обычной схеме проходит гидроочистку, стабилизируется в колонне </a:t>
            </a:r>
            <a:r>
              <a:rPr lang="ru-RU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РК-1 и поступает на блок </a:t>
            </a:r>
            <a:r>
              <a:rPr lang="ru-RU" spc="-2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риформинга</a:t>
            </a:r>
            <a:r>
              <a:rPr lang="ru-RU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6055" algn="just">
              <a:lnSpc>
                <a:spcPct val="150000"/>
              </a:lnSpc>
              <a:spcAft>
                <a:spcPts val="0"/>
              </a:spcAft>
            </a:pPr>
            <a:r>
              <a:rPr lang="ru-RU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Блок </a:t>
            </a:r>
            <a:r>
              <a:rPr lang="ru-RU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риформинга</a:t>
            </a:r>
            <a:r>
              <a:rPr lang="ru-RU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включает в себя три реактора со стационарным сло­</a:t>
            </a:r>
            <a:r>
              <a:rPr lang="ru-RU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 катализатора, имеющие разные объем загрузки катализатора. Перед </a:t>
            </a:r>
            <a:r>
              <a:rPr lang="ru-RU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каждым реактором бензин нагревается в </a:t>
            </a:r>
            <a:r>
              <a:rPr lang="ru-RU" spc="-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трехсекционной</a:t>
            </a:r>
            <a:r>
              <a:rPr lang="ru-RU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печи, а после выхода из </a:t>
            </a:r>
            <a:r>
              <a:rPr lang="ru-RU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третьего реактора он проходит регенеративные теплообменники  Т-3  и  охлаждает­</a:t>
            </a:r>
            <a:r>
              <a:rPr lang="ru-RU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ся для отделения водородсодержащего газа.  ВСГ проходит осушку в адсорбере А,   после которого частично направляется на циркуляцию.   </a:t>
            </a:r>
            <a:r>
              <a:rPr lang="ru-RU" spc="-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Катализат</a:t>
            </a:r>
            <a:r>
              <a:rPr lang="ru-RU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идет на стаби­</a:t>
            </a:r>
            <a:r>
              <a:rPr lang="ru-RU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лизацию, после чего получают стабильный высокооктановый бензин </a:t>
            </a:r>
            <a:r>
              <a:rPr lang="en-US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XIII</a:t>
            </a:r>
            <a:r>
              <a:rPr lang="ru-RU" i="1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43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5013"/>
            <a:ext cx="10515600" cy="57019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в реакторах составляет 470-510 °С для катализатора КР (для АП-64 она равна 485-530 °С). Указан интервал температур,   так как температура растет от реактора к реактору. По мере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закоксовывания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ката-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лизатора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приходит¬ся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постепенно повышать температуру, чтобы поддержи-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конверсию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преж¬нем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для основных реакций дегидрирования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дегидроциклизации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чем ниже, тем лучше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процесс). Повышенное давление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использу-ется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подавления реакций полимеризации и конденсации (коксования). Как уже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отме¬чалось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для современных катализаторов КР давление ниже (1,8-2,0 МПа), чем для применявшихся ранее катализаторов АП (3,0-3,5 МПа).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Объемная скорость подачи сырья составляет 1,3-2,0 ч-1,  т.е. 1 м3 сырья на 1 м3 катализатора в час,  считая на всю загрузку катализатора.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02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563069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Кратность циркуляции ВСГ поддерживается на уровне 6-10 моль/моль (900-1500 нм3 ВСГ на м3 сырья).   Такая большая кратность нужна для то-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поддерживать в системе высокое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парциональное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давление во-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са¬мым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подавлять побочные реакции уплотнения.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процесса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следующие продукты: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стабильный высокооктановый бензин с выходом 77-83 %,  содержащий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50 %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имеющий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94- 96  и служащий базовым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компо-нентом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автомобильных бензинов Аи-93 и Аи-98;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головка стабилизации (сжиженный газ) с выходом 5-6 %,  идущая на га-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зофракционирующую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установку для получения индивидуальных угле¬-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водородов С3,   С4   и С5;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углеводородный газ с выходом 7-11 %,  идущий на те же цели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-¬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гаемый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как топливо;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водородсодержащий газ с выходом 5-6 %,  содержащий чистого водо-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-¬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70-80 % (об.) и используемый как реагент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гидрогенизационных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процессах (гидроочистка,  гидрокрекинг,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гидроизомеризация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478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3766"/>
            <a:ext cx="10515600" cy="558319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процессом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стационарным слоем катализатора уже  почти  четверть века существует процесс с движущимся слоем катализатора, впервые реализованный в промышленности в 1971 г.  За эти годы построены и успешно работают в мире около 130 таких установок и еще более 45 строятся.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40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0644"/>
            <a:ext cx="10515600" cy="54763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этой установки показана на рис.2.  Она включает в себя пять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-ков: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блок гидроочистки (ГО),   назначение - см. выше;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реакторный блок,  принципиально отличный от стационарного:  один вер-¬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тикальный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реактор представляет собой как бы поставленные друг на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секции, между которыми продукт отводится в печь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догрева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катализатор движется сплошным слоем от верхней секции к нижней, от¬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непрерывно выводится на регенерацию;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регенераторный блок,  куда из нижней секции реактора выводится за-кок-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сованный катализатор через шлюзовую камеру (ГЗ-1) и где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-лен-¬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 режиме выжигается кокс и катализатор хлорируется; затем по вер-¬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тикальному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стояку катализатор поднимается в приемный бункер Б, от¬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через шлюзовую камеру ГЗ-2 он поступает в верхнюю секцию ре-¬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6124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444</Words>
  <Application>Microsoft Office PowerPoint</Application>
  <PresentationFormat>Широкоэкранный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Промышленный катализ в нефтепереработке</vt:lpstr>
      <vt:lpstr>Цель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Промышленный катализ в нефтепереработке</dc:title>
  <dc:creator>Пользователь Windows</dc:creator>
  <cp:lastModifiedBy>Windows User</cp:lastModifiedBy>
  <cp:revision>6</cp:revision>
  <dcterms:created xsi:type="dcterms:W3CDTF">2018-01-11T10:55:44Z</dcterms:created>
  <dcterms:modified xsi:type="dcterms:W3CDTF">2019-11-02T06:56:38Z</dcterms:modified>
</cp:coreProperties>
</file>